
<file path=[Content_Types].xml><?xml version="1.0" encoding="utf-8"?>
<Types xmlns="http://schemas.openxmlformats.org/package/2006/content-types"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7" r:id="rId1"/>
  </p:sldMasterIdLst>
  <p:notesMasterIdLst>
    <p:notesMasterId r:id="rId21"/>
  </p:notesMasterIdLst>
  <p:sldIdLst>
    <p:sldId id="654" r:id="rId2"/>
    <p:sldId id="655" r:id="rId3"/>
    <p:sldId id="650" r:id="rId4"/>
    <p:sldId id="656" r:id="rId5"/>
    <p:sldId id="657" r:id="rId6"/>
    <p:sldId id="658" r:id="rId7"/>
    <p:sldId id="659" r:id="rId8"/>
    <p:sldId id="660" r:id="rId9"/>
    <p:sldId id="661" r:id="rId10"/>
    <p:sldId id="662" r:id="rId11"/>
    <p:sldId id="663" r:id="rId12"/>
    <p:sldId id="664" r:id="rId13"/>
    <p:sldId id="665" r:id="rId14"/>
    <p:sldId id="666" r:id="rId15"/>
    <p:sldId id="667" r:id="rId16"/>
    <p:sldId id="668" r:id="rId17"/>
    <p:sldId id="669" r:id="rId18"/>
    <p:sldId id="670" r:id="rId19"/>
    <p:sldId id="517" r:id="rId20"/>
  </p:sldIdLst>
  <p:sldSz cx="9144000" cy="6858000" type="screen4x3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5153"/>
    <a:srgbClr val="8A8A8A"/>
    <a:srgbClr val="6B6B6B"/>
    <a:srgbClr val="264DAE"/>
    <a:srgbClr val="4ADAD7"/>
    <a:srgbClr val="90A3A6"/>
    <a:srgbClr val="EDDFF5"/>
    <a:srgbClr val="493B93"/>
    <a:srgbClr val="808080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1133" autoAdjust="0"/>
    <p:restoredTop sz="90417" autoAdjust="0"/>
  </p:normalViewPr>
  <p:slideViewPr>
    <p:cSldViewPr snapToGrid="0">
      <p:cViewPr varScale="1">
        <p:scale>
          <a:sx n="67" d="100"/>
          <a:sy n="67" d="100"/>
        </p:scale>
        <p:origin x="165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D33006-993C-46CE-BE81-A42F2D8A6269}" type="datetimeFigureOut">
              <a:rPr lang="en-US" smtClean="0"/>
              <a:t>3/3/2016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6425"/>
            <a:ext cx="548640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72CD79-D36A-4E01-AE1C-064887FE95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272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8.1.5.2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Variable Length Subnet Masks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3136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8.2.1.3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Assigning Addresses to Devices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8.2.1.4 Packet Tracer – Designing and Implementing a VLSM Addressing Scheme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8.2.1.5 Lab – Designing and Implementing a VLSM Addressing Scheme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3295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8.3.1.1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IPv6 Global Unicast Address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8115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8.3.1.2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Subnetting Using the Subnet ID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6217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8.3.1.3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IPv6 Subnet Allocation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9281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8.3.1.3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IPv6 Subnet Allocation (Cont.)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5904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8.3.1.3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IPv6 Subnet Allocation (Cont.)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7831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8.3.1.3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IPv6 Subnet Allocation (Cont.)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8.3.1.4 Packet Tracer – Implementing a Subnetted IPv6 Addressing Scheme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3637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8.4.1.1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 Activity – Can you call me now?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8.4.1.2 </a:t>
            </a:r>
            <a:r>
              <a:rPr lang="sv-S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Packet Tracer – Skills Integration Challenge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8.4.1.3 Chapter 8: Subnetting IP Networks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v-S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918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8.1.5.3</a:t>
            </a:r>
            <a:r>
              <a:rPr lang="en-US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 VLSM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8.1.5.4 Video Demonstration – Basic VLSM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936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8.1.5.5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VLSM in Practice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960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8.1.5.5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VLSM in Practice (Cont.)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636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8.1.5.5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VLSM in Practice (Cont.)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727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8.1.5.5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VLSM in Practice (Cont.)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1379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8.1.5.6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VLSM Chart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8.1.5.7 Video Demonstration – VLSM Example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8.1.5.8 Activity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Practicing VLSM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0536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8.2.1.1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 Address Planning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805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8.2.1.2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Planning to Address the Network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732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464066"/>
            <a:ext cx="3657600" cy="384721"/>
          </a:xfr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Speaker Name</a:t>
            </a:r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algn="l" defTabSz="914400" rtl="0" eaLnBrk="1" latinLnBrk="0" hangingPunct="1">
              <a:lnSpc>
                <a:spcPts val="6200"/>
              </a:lnSpc>
              <a:spcBef>
                <a:spcPct val="0"/>
              </a:spcBef>
              <a:buNone/>
              <a:defRPr lang="en-US" sz="5400" b="0" kern="1200" dirty="0">
                <a:solidFill>
                  <a:schemeClr val="bg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pic>
        <p:nvPicPr>
          <p:cNvPr id="44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2068" y="330200"/>
            <a:ext cx="2889136" cy="480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3" y="4862154"/>
            <a:ext cx="3657600" cy="35548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6382" y="5231003"/>
            <a:ext cx="3657600" cy="297004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3" y="1339745"/>
            <a:ext cx="4103687" cy="4965700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8861" cy="8382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Rounded Rectangle 9"/>
          <p:cNvSpPr/>
          <p:nvPr userDrawn="1"/>
        </p:nvSpPr>
        <p:spPr>
          <a:xfrm>
            <a:off x="4984231" y="1416140"/>
            <a:ext cx="3759720" cy="4599033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tx1">
                  <a:lumMod val="20000"/>
                  <a:lumOff val="80000"/>
                </a:schemeClr>
              </a:gs>
              <a:gs pos="47000">
                <a:schemeClr val="bg1"/>
              </a:gs>
              <a:gs pos="100000">
                <a:srgbClr val="EDDFF5"/>
              </a:gs>
            </a:gsLst>
            <a:lin ang="2700000" scaled="1"/>
            <a:tileRect/>
          </a:gra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221224" y="1747683"/>
            <a:ext cx="3236976" cy="1900292"/>
          </a:xfrm>
        </p:spPr>
        <p:txBody>
          <a:bodyPr/>
          <a:lstStyle>
            <a:lvl1pPr marL="114300" indent="-114300">
              <a:buFontTx/>
              <a:buNone/>
              <a:defRPr sz="20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6"/>
          </p:nvPr>
        </p:nvSpPr>
        <p:spPr>
          <a:xfrm>
            <a:off x="5310124" y="4876800"/>
            <a:ext cx="3044497" cy="326243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 flipH="1">
            <a:off x="4990141" y="1335313"/>
            <a:ext cx="1" cy="4760687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3259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301752"/>
            <a:ext cx="4123944" cy="838200"/>
          </a:xfrm>
        </p:spPr>
        <p:txBody>
          <a:bodyPr vert="horz" lIns="82296" tIns="45720" rIns="82296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Left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19455" y="1600200"/>
            <a:ext cx="4142232" cy="4526280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  <a:latin typeface="+mj-lt"/>
              </a:defRPr>
            </a:lvl1pPr>
            <a:lvl2pPr marL="406400" indent="0">
              <a:buClr>
                <a:schemeClr val="accent5"/>
              </a:buClr>
              <a:buFontTx/>
              <a:buNone/>
              <a:tabLst/>
              <a:defRPr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</a:t>
            </a:r>
            <a:br>
              <a:rPr lang="en-US" dirty="0" smtClean="0"/>
            </a:br>
            <a:r>
              <a:rPr lang="en-US" dirty="0" smtClean="0"/>
              <a:t>do not italicize; use yellow on the </a:t>
            </a:r>
            <a:br>
              <a:rPr lang="en-US" dirty="0" smtClean="0"/>
            </a:br>
            <a:r>
              <a:rPr lang="en-US" dirty="0" smtClean="0"/>
              <a:t>black template and red for the white template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818888" y="1600200"/>
            <a:ext cx="4005072" cy="452628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406400" indent="0">
              <a:buClr>
                <a:schemeClr val="accent1">
                  <a:lumMod val="40000"/>
                  <a:lumOff val="60000"/>
                </a:schemeClr>
              </a:buClr>
              <a:buFont typeface="Arial" pitchFamily="34" charset="0"/>
              <a:buNone/>
              <a:defRPr>
                <a:solidFill>
                  <a:schemeClr val="tx1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do not italicize; use yellow on the black template and red for the white template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818887" y="301752"/>
            <a:ext cx="3951308" cy="8382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  <a:t>Two Column</a:t>
            </a:r>
            <a:b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</a:b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  <a:t>Title Right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16000">
                    <a:schemeClr val="tx2"/>
                  </a:gs>
                  <a:gs pos="100000">
                    <a:srgbClr val="28A7DF"/>
                  </a:gs>
                </a:gsLst>
                <a:lin ang="1800000" scaled="0"/>
                <a:tileRect/>
              </a:gradFill>
              <a:effectLst/>
              <a:uLnTx/>
              <a:uFillTx/>
              <a:latin typeface="+mj-lt"/>
              <a:ea typeface="+mj-ea"/>
              <a:cs typeface="Arial" pitchFamily="34" charset="0"/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486587" y="777667"/>
            <a:ext cx="0" cy="5287676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4475" y="1866900"/>
            <a:ext cx="2622550" cy="4391025"/>
          </a:xfr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defRPr lang="en-US" sz="20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2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200" kern="1200" dirty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292474" y="1866900"/>
            <a:ext cx="2593975" cy="4362450"/>
          </a:xfr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defRPr lang="en-US" sz="20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2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200" kern="1200" dirty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275388" y="1866900"/>
            <a:ext cx="2633662" cy="4333875"/>
          </a:xfr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defRPr lang="en-US" sz="20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2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200" kern="1200" dirty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1" name="Text Placeholder 20"/>
          <p:cNvSpPr>
            <a:spLocks noGrp="1" noChangeAspect="1"/>
          </p:cNvSpPr>
          <p:nvPr>
            <p:ph type="body" sz="quarter" idx="17"/>
          </p:nvPr>
        </p:nvSpPr>
        <p:spPr>
          <a:xfrm>
            <a:off x="219456" y="319099"/>
            <a:ext cx="2670048" cy="1200329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8"/>
          </p:nvPr>
        </p:nvSpPr>
        <p:spPr>
          <a:xfrm>
            <a:off x="3255264" y="319099"/>
            <a:ext cx="2670048" cy="1200329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24" name="Text Placeholder 20"/>
          <p:cNvSpPr>
            <a:spLocks noGrp="1" noChangeAspect="1"/>
          </p:cNvSpPr>
          <p:nvPr>
            <p:ph type="body" sz="quarter" idx="19"/>
          </p:nvPr>
        </p:nvSpPr>
        <p:spPr>
          <a:xfrm>
            <a:off x="6247902" y="319099"/>
            <a:ext cx="2670048" cy="1200329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3082817" y="869003"/>
            <a:ext cx="0" cy="5287676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6083084" y="869003"/>
            <a:ext cx="0" cy="5287676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246972" y="439710"/>
            <a:ext cx="8567244" cy="83820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359764" y="1476375"/>
            <a:ext cx="8439461" cy="4305300"/>
          </a:xfrm>
        </p:spPr>
        <p:txBody>
          <a:bodyPr anchor="ctr" anchorCtr="1"/>
          <a:lstStyle>
            <a:lvl1pPr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Click icon to add chart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9466" y="6062114"/>
            <a:ext cx="7461250" cy="276999"/>
          </a:xfrm>
        </p:spPr>
        <p:txBody>
          <a:bodyPr wrap="square" anchor="b" anchorCtr="0">
            <a:spAutoFit/>
          </a:bodyPr>
          <a:lstStyle>
            <a:lvl1pPr algn="l" defTabSz="804863">
              <a:lnSpc>
                <a:spcPct val="100000"/>
              </a:lnSpc>
              <a:spcBef>
                <a:spcPct val="50000"/>
              </a:spcBef>
              <a:buNone/>
              <a:defRPr sz="1200">
                <a:solidFill>
                  <a:srgbClr val="435153"/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 smtClean="0"/>
              <a:t>Source: Placeholder for Notes Is 12 Points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5430244"/>
            <a:ext cx="8558698" cy="838200"/>
          </a:xfrm>
        </p:spPr>
        <p:txBody>
          <a:bodyPr vert="horz" lIns="82296" tIns="45720" rIns="82296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6888" y="1600200"/>
            <a:ext cx="4005072" cy="3749040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sz="2400" baseline="0">
                <a:solidFill>
                  <a:schemeClr val="tx1">
                    <a:lumMod val="75000"/>
                  </a:schemeClr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Simple text goes here and can wrap to accommodate more lines of information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4873752" y="1947672"/>
            <a:ext cx="3429000" cy="2990088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5430244"/>
            <a:ext cx="8558698" cy="838200"/>
          </a:xfrm>
        </p:spPr>
        <p:txBody>
          <a:bodyPr vert="horz" lIns="82296" tIns="45720" rIns="82296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776" y="5852160"/>
            <a:ext cx="8112126" cy="384175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493B93"/>
                </a:solidFill>
                <a:latin typeface="+mj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9456" y="649224"/>
            <a:ext cx="8112125" cy="4480560"/>
          </a:xfrm>
        </p:spPr>
        <p:txBody>
          <a:bodyPr/>
          <a:lstStyle>
            <a:lvl1pPr marL="236538" indent="-236538" algn="l" defTabSz="914400" rtl="0" eaLnBrk="1" latinLnBrk="0" hangingPunct="1">
              <a:lnSpc>
                <a:spcPts val="5200"/>
              </a:lnSpc>
              <a:spcBef>
                <a:spcPct val="20000"/>
              </a:spcBef>
              <a:buClr>
                <a:schemeClr val="tx1"/>
              </a:buClr>
              <a:buFont typeface="Arial" pitchFamily="34" charset="0"/>
              <a:buNone/>
              <a:defRPr kumimoji="0" lang="en-US" sz="54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“Format large quotes using this slide layout. Be sure to cite your source below.”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744" y="484632"/>
            <a:ext cx="8755128" cy="4372131"/>
          </a:xfrm>
        </p:spPr>
        <p:txBody>
          <a:bodyPr anchor="b" anchorCtr="0"/>
          <a:lstStyle>
            <a:lvl1pPr marL="228600" indent="-228600">
              <a:buFont typeface="Arial" pitchFamily="34" charset="0"/>
              <a:buChar char="“"/>
              <a:defRPr sz="60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Format large quotes using this slide layout. Be sure to cite your source below.”</a:t>
            </a:r>
            <a:endParaRPr lang="en-US" dirty="0"/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ltGray">
          <a:xfrm>
            <a:off x="7762659" y="6584513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</a:t>
            </a:r>
            <a:r>
              <a:rPr lang="en-US" sz="600" dirty="0" smtClean="0">
                <a:solidFill>
                  <a:schemeClr val="bg1"/>
                </a:solidFill>
                <a:latin typeface="+mj-lt"/>
              </a:rPr>
              <a:t>Public</a:t>
            </a:r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0248" y="5358903"/>
            <a:ext cx="8574685" cy="61436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Source</a:t>
            </a:r>
            <a:endParaRPr lang="en-US" dirty="0"/>
          </a:p>
        </p:txBody>
      </p:sp>
      <p:sp>
        <p:nvSpPr>
          <p:cNvPr id="21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FFFFFF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2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1918741"/>
            <a:ext cx="4117446" cy="3020518"/>
          </a:xfrm>
        </p:spPr>
        <p:txBody>
          <a:bodyPr vert="horz" lIns="82296" tIns="45720" rIns="82296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kumimoji="0" lang="en-US" sz="54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Telling Shared Experiences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19" y="777667"/>
            <a:ext cx="3895344" cy="5287676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lang="en-US" sz="2000" kern="1200" dirty="0">
                <a:solidFill>
                  <a:srgbClr val="493B93"/>
                </a:solidFill>
                <a:latin typeface="+mj-lt"/>
                <a:ea typeface="+mn-ea"/>
                <a:cs typeface="+mn-cs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buClr>
                <a:srgbClr val="435153"/>
              </a:buClr>
              <a:buFont typeface="Arial" pitchFamily="34" charset="0"/>
              <a:buNone/>
            </a:pPr>
            <a:r>
              <a:rPr lang="en-US" dirty="0" smtClean="0"/>
              <a:t>Tell your story here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486587" y="777667"/>
            <a:ext cx="0" cy="5287676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1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2" y="4464066"/>
            <a:ext cx="3657600" cy="384721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Speaker Name</a:t>
            </a:r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algn="l" defTabSz="914400" rtl="0" eaLnBrk="1" latinLnBrk="0" hangingPunct="1">
              <a:lnSpc>
                <a:spcPts val="6200"/>
              </a:lnSpc>
              <a:spcBef>
                <a:spcPct val="0"/>
              </a:spcBef>
              <a:buNone/>
              <a:defRPr lang="en-US" sz="5400" b="0" kern="1200" dirty="0">
                <a:solidFill>
                  <a:schemeClr val="bg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pic>
        <p:nvPicPr>
          <p:cNvPr id="44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2068" y="330200"/>
            <a:ext cx="2889136" cy="480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3" y="4862154"/>
            <a:ext cx="3657600" cy="35548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6382" y="5231003"/>
            <a:ext cx="3657600" cy="297004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47723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279392"/>
            <a:ext cx="4684867" cy="384175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ct val="2000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kumimoji="0" lang="en-US" sz="2000" b="0" i="0" u="none" strike="noStrike" kern="1200" cap="none" spc="0" normalizeH="0" baseline="0" dirty="0">
                <a:ln>
                  <a:noFill/>
                </a:ln>
                <a:solidFill>
                  <a:srgbClr val="493B93"/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8693" y="3282696"/>
            <a:ext cx="4712557" cy="1022350"/>
          </a:xfrm>
        </p:spPr>
        <p:txBody>
          <a:bodyPr vert="horz" lIns="82296" tIns="45720" rIns="82296" bIns="4572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</a:pPr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+mj-lt"/>
            </a:endParaRP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5540375" y="1917700"/>
            <a:ext cx="2676525" cy="2889250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1891875" y="795528"/>
            <a:ext cx="5349240" cy="400507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891874" y="4794352"/>
            <a:ext cx="5347552" cy="9963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1900238" y="795528"/>
            <a:ext cx="5329238" cy="4005072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65871" y="4873438"/>
            <a:ext cx="5074070" cy="838200"/>
          </a:xfrm>
        </p:spPr>
        <p:txBody>
          <a:bodyPr anchor="ctr"/>
          <a:lstStyle>
            <a:lvl1pPr>
              <a:defRPr sz="26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Rectangle 5"/>
          <p:cNvSpPr>
            <a:spLocks noChangeArrowheads="1"/>
          </p:cNvSpPr>
          <p:nvPr userDrawn="1"/>
        </p:nvSpPr>
        <p:spPr bwMode="ltGray">
          <a:xfrm>
            <a:off x="7762659" y="6584513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</a:t>
            </a:r>
            <a:r>
              <a:rPr lang="en-US" sz="600" dirty="0" smtClean="0">
                <a:solidFill>
                  <a:schemeClr val="bg1"/>
                </a:solidFill>
                <a:latin typeface="+mj-lt"/>
              </a:rPr>
              <a:t>Public</a:t>
            </a:r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FFFFFF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2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338328" y="310896"/>
            <a:ext cx="3273552" cy="245973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38328" y="310896"/>
            <a:ext cx="3273552" cy="2459736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29703" y="3429000"/>
            <a:ext cx="7009298" cy="1421928"/>
          </a:xfrm>
        </p:spPr>
        <p:txBody>
          <a:bodyPr anchor="t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Large photo </a:t>
            </a:r>
            <a:br>
              <a:rPr lang="en-US" dirty="0" smtClean="0"/>
            </a:br>
            <a:r>
              <a:rPr lang="en-US" dirty="0" smtClean="0"/>
              <a:t>caption here.</a:t>
            </a:r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7762659" y="6584513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</a:t>
            </a:r>
            <a:r>
              <a:rPr lang="en-US" sz="600" dirty="0" smtClean="0">
                <a:solidFill>
                  <a:schemeClr val="bg1"/>
                </a:solidFill>
                <a:latin typeface="+mj-lt"/>
              </a:rPr>
              <a:t>Public</a:t>
            </a:r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FFFFFF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1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4992624" y="859536"/>
            <a:ext cx="3630168" cy="50292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4992624" y="859536"/>
            <a:ext cx="3630168" cy="5029200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728972"/>
            <a:ext cx="4349918" cy="1089529"/>
          </a:xfrm>
        </p:spPr>
        <p:txBody>
          <a:bodyPr anchor="t">
            <a:spAutoFit/>
          </a:bodyPr>
          <a:lstStyle>
            <a:lvl1pPr>
              <a:lnSpc>
                <a:spcPct val="90000"/>
              </a:lnSpc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7762659" y="6584513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</a:t>
            </a:r>
            <a:r>
              <a:rPr lang="en-US" sz="600" dirty="0" smtClean="0">
                <a:solidFill>
                  <a:schemeClr val="bg1"/>
                </a:solidFill>
                <a:latin typeface="+mj-lt"/>
              </a:rPr>
              <a:t>Public</a:t>
            </a:r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FFFFFF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1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3668713" y="311149"/>
            <a:ext cx="3268136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3668989" y="311149"/>
            <a:ext cx="3267861" cy="2660652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4963" y="311149"/>
            <a:ext cx="3258612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824" y="311149"/>
            <a:ext cx="3272751" cy="2660652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7011988" y="311149"/>
            <a:ext cx="1806574" cy="13081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7011988" y="311149"/>
            <a:ext cx="1806573" cy="1308101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334963" y="3028951"/>
            <a:ext cx="2501965" cy="34589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320824" y="3028951"/>
            <a:ext cx="2516104" cy="3458934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911476" y="3028951"/>
            <a:ext cx="4025374" cy="34589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2908334" y="3028951"/>
            <a:ext cx="4028516" cy="3458934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7011988" y="1683657"/>
            <a:ext cx="1806574" cy="344215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7011988" y="1676400"/>
            <a:ext cx="1806573" cy="3449410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7011988" y="5182960"/>
            <a:ext cx="1806574" cy="130492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7011988" y="5182960"/>
            <a:ext cx="1806573" cy="1304925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8" name="Rectangle 5"/>
          <p:cNvSpPr>
            <a:spLocks noChangeArrowheads="1"/>
          </p:cNvSpPr>
          <p:nvPr userDrawn="1"/>
        </p:nvSpPr>
        <p:spPr bwMode="ltGray">
          <a:xfrm>
            <a:off x="7762659" y="6584513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</a:t>
            </a:r>
            <a:r>
              <a:rPr lang="en-US" sz="600" dirty="0" smtClean="0">
                <a:solidFill>
                  <a:schemeClr val="bg1"/>
                </a:solidFill>
                <a:latin typeface="+mj-lt"/>
              </a:rPr>
              <a:t>Public</a:t>
            </a:r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FFFFFF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1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8328" y="310896"/>
            <a:ext cx="8476488" cy="607539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33375" y="339924"/>
            <a:ext cx="8474869" cy="6054185"/>
          </a:xfrm>
          <a:ln>
            <a:solidFill>
              <a:srgbClr val="FFFFFF"/>
            </a:solidFill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baseline="0" dirty="0">
                <a:solidFill>
                  <a:srgbClr val="546568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Photo placeholder</a:t>
            </a:r>
            <a:endParaRPr lang="en-US" dirty="0"/>
          </a:p>
        </p:txBody>
      </p:sp>
      <p:sp>
        <p:nvSpPr>
          <p:cNvPr id="11" name="Rectangle 5"/>
          <p:cNvSpPr>
            <a:spLocks noChangeArrowheads="1"/>
          </p:cNvSpPr>
          <p:nvPr userDrawn="1"/>
        </p:nvSpPr>
        <p:spPr bwMode="ltGray">
          <a:xfrm>
            <a:off x="7983399" y="6584512"/>
            <a:ext cx="59225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marL="0" algn="r" defTabSz="814388" rtl="0" eaLnBrk="1" latinLnBrk="0" hangingPunct="1">
              <a:lnSpc>
                <a:spcPct val="100000"/>
              </a:lnSpc>
            </a:pPr>
            <a:r>
              <a:rPr lang="en-US" sz="600" kern="1200" dirty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Cisco </a:t>
            </a: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Public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808080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5" y="6380780"/>
            <a:ext cx="8477250" cy="160471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-91440" y="-91440"/>
            <a:ext cx="9326880" cy="7040880"/>
          </a:xfrm>
        </p:spPr>
        <p:txBody>
          <a:bodyPr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Full bleed image placeholder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1" name="Media Placeholder 20"/>
          <p:cNvSpPr>
            <a:spLocks noGrp="1"/>
          </p:cNvSpPr>
          <p:nvPr>
            <p:ph type="media" sz="quarter" idx="10" hasCustomPrompt="1"/>
          </p:nvPr>
        </p:nvSpPr>
        <p:spPr>
          <a:xfrm>
            <a:off x="2642616" y="777240"/>
            <a:ext cx="5897880" cy="4425696"/>
          </a:xfrm>
          <a:solidFill>
            <a:srgbClr val="000000"/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icon to add video</a:t>
            </a:r>
            <a:endParaRPr lang="en-US" dirty="0"/>
          </a:p>
        </p:txBody>
      </p:sp>
      <p:pic>
        <p:nvPicPr>
          <p:cNvPr id="23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6148" y="6042098"/>
            <a:ext cx="2889136" cy="480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87" y="-1587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236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464066"/>
            <a:ext cx="8110728" cy="384175"/>
          </a:xfr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493B93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Presentation </a:t>
            </a:r>
            <a:br>
              <a:rPr lang="en-US" dirty="0" smtClean="0"/>
            </a:br>
            <a:r>
              <a:rPr lang="en-US" dirty="0" smtClean="0"/>
              <a:t>Title Goes Here</a:t>
            </a:r>
            <a:endParaRPr lang="en-US" dirty="0"/>
          </a:p>
        </p:txBody>
      </p:sp>
      <p:pic>
        <p:nvPicPr>
          <p:cNvPr id="51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3053" y="325971"/>
            <a:ext cx="2920207" cy="485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2" y="4862154"/>
            <a:ext cx="8110728" cy="35548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>
                <a:solidFill>
                  <a:srgbClr val="493B93"/>
                </a:solidFill>
              </a:defRPr>
            </a:lvl1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6381" y="5231003"/>
            <a:ext cx="8110728" cy="297004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400">
                <a:solidFill>
                  <a:srgbClr val="493B93"/>
                </a:solidFill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 userDrawn="1"/>
        </p:nvSpPr>
        <p:spPr bwMode="ltGray">
          <a:xfrm>
            <a:off x="7983399" y="6584512"/>
            <a:ext cx="59225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marL="0" algn="r" defTabSz="814388" rtl="0" eaLnBrk="1" latinLnBrk="0" hangingPunct="1">
              <a:lnSpc>
                <a:spcPct val="100000"/>
              </a:lnSpc>
            </a:pPr>
            <a:r>
              <a:rPr lang="en-US" sz="600" kern="1200" dirty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Cisco </a:t>
            </a: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Public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808080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sp>
        <p:nvSpPr>
          <p:cNvPr id="6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87" y="-1587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>
            <a:spLocks noChangeArrowheads="1"/>
          </p:cNvSpPr>
          <p:nvPr/>
        </p:nvSpPr>
        <p:spPr bwMode="black">
          <a:xfrm>
            <a:off x="4373702" y="5844550"/>
            <a:ext cx="41443" cy="1570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4615130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4200221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3" name="Freeform 22"/>
          <p:cNvSpPr>
            <a:spLocks noEditPoints="1"/>
          </p:cNvSpPr>
          <p:nvPr userDrawn="1"/>
        </p:nvSpPr>
        <p:spPr bwMode="black">
          <a:xfrm>
            <a:off x="4778491" y="5840202"/>
            <a:ext cx="164807" cy="165712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4468634" y="5840202"/>
            <a:ext cx="107462" cy="165712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4117817" y="5654198"/>
            <a:ext cx="39033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4227206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4334669" y="5525687"/>
            <a:ext cx="39033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4444058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4551038" y="5654198"/>
            <a:ext cx="41443" cy="80682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4660428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4769818" y="5525687"/>
            <a:ext cx="39515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4877279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4986669" y="5654198"/>
            <a:ext cx="39515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blue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87" y="-1587"/>
            <a:ext cx="9144000" cy="6858000"/>
          </a:xfrm>
          <a:prstGeom prst="rect">
            <a:avLst/>
          </a:prstGeom>
        </p:spPr>
      </p:pic>
      <p:sp>
        <p:nvSpPr>
          <p:cNvPr id="34" name="TextBox 33"/>
          <p:cNvSpPr txBox="1"/>
          <p:nvPr userDrawn="1"/>
        </p:nvSpPr>
        <p:spPr>
          <a:xfrm>
            <a:off x="644691" y="3060488"/>
            <a:ext cx="2437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FFFF"/>
                </a:solidFill>
                <a:latin typeface="+mj-lt"/>
              </a:rPr>
              <a:t>Thank you.</a:t>
            </a:r>
            <a:endParaRPr lang="en-US" sz="360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69746" y="3078070"/>
            <a:ext cx="3669899" cy="610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>
            <a:spLocks noChangeArrowheads="1"/>
          </p:cNvSpPr>
          <p:nvPr/>
        </p:nvSpPr>
        <p:spPr bwMode="black">
          <a:xfrm>
            <a:off x="4373702" y="5844550"/>
            <a:ext cx="41443" cy="1570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4615130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black">
          <a:xfrm>
            <a:off x="4200221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7" name="Freeform 6"/>
          <p:cNvSpPr>
            <a:spLocks noEditPoints="1"/>
          </p:cNvSpPr>
          <p:nvPr userDrawn="1"/>
        </p:nvSpPr>
        <p:spPr bwMode="black">
          <a:xfrm>
            <a:off x="4778491" y="5840202"/>
            <a:ext cx="164807" cy="165712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4468634" y="5840202"/>
            <a:ext cx="107462" cy="165712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4117817" y="5654198"/>
            <a:ext cx="39033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4227206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4334669" y="5525687"/>
            <a:ext cx="39033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4444058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4551038" y="5654198"/>
            <a:ext cx="41443" cy="80682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4660428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4769818" y="5525687"/>
            <a:ext cx="39515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black">
          <a:xfrm>
            <a:off x="4877279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black">
          <a:xfrm>
            <a:off x="4986669" y="5654198"/>
            <a:ext cx="39515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4" name="TextBox 33"/>
          <p:cNvSpPr txBox="1"/>
          <p:nvPr userDrawn="1"/>
        </p:nvSpPr>
        <p:spPr>
          <a:xfrm>
            <a:off x="644691" y="3060488"/>
            <a:ext cx="2437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FFFF"/>
                </a:solidFill>
                <a:latin typeface="+mj-lt"/>
              </a:rPr>
              <a:t>Thank you.</a:t>
            </a:r>
            <a:endParaRPr lang="en-US" sz="360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69746" y="3078070"/>
            <a:ext cx="3669899" cy="610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Presentation </a:t>
            </a:r>
            <a:br>
              <a:rPr lang="en-US" dirty="0" smtClean="0"/>
            </a:br>
            <a:r>
              <a:rPr lang="en-US" dirty="0" smtClean="0"/>
              <a:t>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93137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6" y="4712451"/>
            <a:ext cx="8477250" cy="1828800"/>
          </a:xfrm>
          <a:prstGeom prst="rect">
            <a:avLst/>
          </a:prstGeom>
        </p:spPr>
      </p:pic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399142"/>
            <a:ext cx="8548802" cy="4134758"/>
          </a:xfr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</a:pPr>
            <a:r>
              <a:rPr lang="en-US" dirty="0" smtClean="0"/>
              <a:t>Segue Title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+mj-lt"/>
            </a:endParaRPr>
          </a:p>
        </p:txBody>
      </p:sp>
      <p:sp>
        <p:nvSpPr>
          <p:cNvPr id="24" name="Rectangle 5"/>
          <p:cNvSpPr>
            <a:spLocks noChangeArrowheads="1"/>
          </p:cNvSpPr>
          <p:nvPr userDrawn="1"/>
        </p:nvSpPr>
        <p:spPr bwMode="ltGray">
          <a:xfrm>
            <a:off x="7763787" y="6584512"/>
            <a:ext cx="59225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Cisco </a:t>
            </a: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Public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© 2013 Cisco and/or its affiliates. All rights reserved.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6" y="4696378"/>
            <a:ext cx="8477250" cy="1844873"/>
          </a:xfrm>
          <a:prstGeom prst="rect">
            <a:avLst/>
          </a:prstGeom>
        </p:spPr>
      </p:pic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399142"/>
            <a:ext cx="8548802" cy="4134758"/>
          </a:xfr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</a:pPr>
            <a:r>
              <a:rPr lang="en-US" dirty="0" smtClean="0"/>
              <a:t>Segue Title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+mj-lt"/>
            </a:endParaRPr>
          </a:p>
        </p:txBody>
      </p:sp>
      <p:sp>
        <p:nvSpPr>
          <p:cNvPr id="24" name="Rectangle 5"/>
          <p:cNvSpPr>
            <a:spLocks noChangeArrowheads="1"/>
          </p:cNvSpPr>
          <p:nvPr userDrawn="1"/>
        </p:nvSpPr>
        <p:spPr bwMode="ltGray">
          <a:xfrm>
            <a:off x="7763787" y="6584512"/>
            <a:ext cx="592251" cy="175257"/>
          </a:xfrm>
          <a:prstGeom prst="rect">
            <a:avLst/>
          </a:prstGeom>
        </p:spPr>
        <p:txBody>
          <a:bodyPr wrap="none" lIns="82124" tIns="41061" rIns="82124" bIns="41061" anchor="b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Cisco </a:t>
            </a: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Public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</p:spPr>
        <p:txBody>
          <a:bodyPr wrap="square" lIns="82124" tIns="41061" rIns="82124" bIns="41061" anchor="b" anchorCtr="0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© 2013 Cisco and/or its affiliates. All rights reserved.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2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6571527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Segu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399142"/>
            <a:ext cx="8548802" cy="4134758"/>
          </a:xfr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</a:pPr>
            <a:r>
              <a:rPr lang="en-US" dirty="0" smtClean="0"/>
              <a:t>Segue Title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+mj-lt"/>
            </a:endParaRPr>
          </a:p>
        </p:txBody>
      </p:sp>
      <p:sp>
        <p:nvSpPr>
          <p:cNvPr id="24" name="Rectangle 5"/>
          <p:cNvSpPr>
            <a:spLocks noChangeArrowheads="1"/>
          </p:cNvSpPr>
          <p:nvPr userDrawn="1"/>
        </p:nvSpPr>
        <p:spPr bwMode="ltGray">
          <a:xfrm>
            <a:off x="7763787" y="6584512"/>
            <a:ext cx="59225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Cisco </a:t>
            </a: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Public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© 2013 Cisco and/or its affiliates. All rights reserved.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5" y="6380780"/>
            <a:ext cx="8477250" cy="160471"/>
          </a:xfrm>
          <a:prstGeom prst="rect">
            <a:avLst/>
          </a:prstGeom>
          <a:noFill/>
        </p:spPr>
      </p:pic>
      <p:sp>
        <p:nvSpPr>
          <p:cNvPr id="9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8724397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32215"/>
            <a:ext cx="8588861" cy="838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1344168"/>
            <a:ext cx="8577072" cy="496519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54809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06781" y="1339745"/>
            <a:ext cx="4122425" cy="4965700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ts val="1480"/>
              </a:spcBef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spcBef>
                <a:spcPts val="600"/>
              </a:spcBef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8861" cy="8382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pPr lvl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29702" y="1339745"/>
            <a:ext cx="4122425" cy="4965700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ts val="1480"/>
              </a:spcBef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spcBef>
                <a:spcPts val="600"/>
              </a:spcBef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5" y="6380780"/>
            <a:ext cx="8477250" cy="160471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8861" cy="8382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pPr lvl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9702" y="1339745"/>
            <a:ext cx="8577072" cy="49656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808080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983399" y="6584512"/>
            <a:ext cx="59225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rgbClr val="808080"/>
                </a:solidFill>
                <a:latin typeface="+mj-lt"/>
              </a:rPr>
              <a:t>Cisco </a:t>
            </a:r>
            <a:r>
              <a:rPr lang="en-US" sz="600" dirty="0" smtClean="0">
                <a:solidFill>
                  <a:srgbClr val="808080"/>
                </a:solidFill>
                <a:latin typeface="+mj-lt"/>
              </a:rPr>
              <a:t>Public</a:t>
            </a:r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930" r:id="rId2"/>
    <p:sldLayoutId id="2147483929" r:id="rId3"/>
    <p:sldLayoutId id="2147483937" r:id="rId4"/>
    <p:sldLayoutId id="2147483900" r:id="rId5"/>
    <p:sldLayoutId id="2147483931" r:id="rId6"/>
    <p:sldLayoutId id="2147483932" r:id="rId7"/>
    <p:sldLayoutId id="2147483933" r:id="rId8"/>
    <p:sldLayoutId id="2147483902" r:id="rId9"/>
    <p:sldLayoutId id="2147483903" r:id="rId10"/>
    <p:sldLayoutId id="2147483935" r:id="rId11"/>
    <p:sldLayoutId id="2147483905" r:id="rId12"/>
    <p:sldLayoutId id="2147483906" r:id="rId13"/>
    <p:sldLayoutId id="2147483907" r:id="rId14"/>
    <p:sldLayoutId id="2147483908" r:id="rId15"/>
    <p:sldLayoutId id="2147483909" r:id="rId16"/>
    <p:sldLayoutId id="2147483910" r:id="rId17"/>
    <p:sldLayoutId id="2147483913" r:id="rId18"/>
    <p:sldLayoutId id="2147483911" r:id="rId19"/>
    <p:sldLayoutId id="2147483912" r:id="rId20"/>
    <p:sldLayoutId id="2147483914" r:id="rId21"/>
    <p:sldLayoutId id="2147483915" r:id="rId22"/>
    <p:sldLayoutId id="2147483916" r:id="rId23"/>
    <p:sldLayoutId id="2147483917" r:id="rId24"/>
    <p:sldLayoutId id="2147483918" r:id="rId25"/>
    <p:sldLayoutId id="2147483919" r:id="rId26"/>
    <p:sldLayoutId id="2147483921" r:id="rId27"/>
    <p:sldLayoutId id="2147483922" r:id="rId28"/>
    <p:sldLayoutId id="2147483936" r:id="rId29"/>
    <p:sldLayoutId id="2147483923" r:id="rId30"/>
    <p:sldLayoutId id="2147483924" r:id="rId31"/>
    <p:sldLayoutId id="2147483925" r:id="rId32"/>
    <p:sldLayoutId id="2147483926" r:id="rId33"/>
    <p:sldLayoutId id="2147483927" r:id="rId34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kumimoji="0" lang="en-US" sz="3600" b="0" i="0" u="none" strike="noStrike" kern="1200" cap="none" spc="0" normalizeH="0" baseline="0" dirty="0">
          <a:ln>
            <a:noFill/>
          </a:ln>
          <a:gradFill flip="none" rotWithShape="1">
            <a:gsLst>
              <a:gs pos="16000">
                <a:schemeClr val="tx2"/>
              </a:gs>
              <a:gs pos="100000">
                <a:srgbClr val="28A7DF"/>
              </a:gs>
            </a:gsLst>
            <a:lin ang="1800000" scaled="0"/>
            <a:tileRect/>
          </a:gradFill>
          <a:effectLst/>
          <a:uLnTx/>
          <a:uFillTx/>
          <a:latin typeface="+mj-lt"/>
          <a:ea typeface="+mj-ea"/>
          <a:cs typeface="Arial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5000"/>
        </a:lnSpc>
        <a:spcBef>
          <a:spcPts val="1440"/>
        </a:spcBef>
        <a:buClr>
          <a:srgbClr val="493B93"/>
        </a:buClr>
        <a:buSzPct val="90000"/>
        <a:buFont typeface="Arial" pitchFamily="34" charset="0"/>
        <a:buChar char="•"/>
        <a:tabLst/>
        <a:defRPr lang="en-US" sz="2200" kern="1200" dirty="0" smtClean="0">
          <a:solidFill>
            <a:srgbClr val="435153"/>
          </a:solidFill>
          <a:latin typeface="+mj-lt"/>
          <a:ea typeface="+mn-ea"/>
          <a:cs typeface="+mn-cs"/>
        </a:defRPr>
      </a:lvl1pPr>
      <a:lvl2pPr marL="406400" indent="0" algn="l" defTabSz="914400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800" kern="1200" dirty="0" smtClean="0">
          <a:solidFill>
            <a:srgbClr val="435153"/>
          </a:solidFill>
          <a:latin typeface="+mj-lt"/>
          <a:ea typeface="+mn-ea"/>
          <a:cs typeface="+mn-cs"/>
        </a:defRPr>
      </a:lvl2pPr>
      <a:lvl3pPr marL="571500" indent="-1588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rgbClr val="435153"/>
          </a:solidFill>
          <a:latin typeface="+mj-lt"/>
          <a:ea typeface="+mn-ea"/>
          <a:cs typeface="+mn-cs"/>
        </a:defRPr>
      </a:lvl3pPr>
      <a:lvl4pPr marL="688975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rgbClr val="435153"/>
          </a:solidFill>
          <a:latin typeface="+mj-lt"/>
          <a:ea typeface="+mn-ea"/>
          <a:cs typeface="+mn-cs"/>
        </a:defRPr>
      </a:lvl4pPr>
      <a:lvl5pPr marL="801688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rgbClr val="435153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Length Subnet Masks</a:t>
            </a:r>
          </a:p>
        </p:txBody>
      </p:sp>
      <p:pic>
        <p:nvPicPr>
          <p:cNvPr id="3" name="Picture 2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2" t="22058" r="40160" b="26420"/>
          <a:stretch/>
        </p:blipFill>
        <p:spPr>
          <a:xfrm>
            <a:off x="1135264" y="1327573"/>
            <a:ext cx="6628779" cy="502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99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to Address the Network</a:t>
            </a:r>
          </a:p>
        </p:txBody>
      </p:sp>
      <p:pic>
        <p:nvPicPr>
          <p:cNvPr id="2" name="Picture 1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7" t="21399" r="38696" b="23292"/>
          <a:stretch/>
        </p:blipFill>
        <p:spPr>
          <a:xfrm>
            <a:off x="1551970" y="1415062"/>
            <a:ext cx="6040061" cy="479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27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Assigning </a:t>
            </a:r>
            <a:r>
              <a:rPr lang="en-US" dirty="0"/>
              <a:t>Addresses to Devices</a:t>
            </a:r>
          </a:p>
        </p:txBody>
      </p:sp>
      <p:pic>
        <p:nvPicPr>
          <p:cNvPr id="3" name="Picture 2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5" t="20906" r="41236" b="40178"/>
          <a:stretch/>
        </p:blipFill>
        <p:spPr>
          <a:xfrm>
            <a:off x="996354" y="1459371"/>
            <a:ext cx="7055555" cy="425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92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21393" y="2174124"/>
            <a:ext cx="8112125" cy="696192"/>
          </a:xfrm>
        </p:spPr>
        <p:txBody>
          <a:bodyPr/>
          <a:lstStyle/>
          <a:p>
            <a:r>
              <a:rPr lang="en-US" sz="4000" dirty="0" smtClean="0"/>
              <a:t>Section 8.3:</a:t>
            </a:r>
            <a:br>
              <a:rPr lang="en-US" sz="4000" dirty="0" smtClean="0"/>
            </a:br>
            <a:r>
              <a:rPr lang="en-US" sz="4000" dirty="0" smtClean="0"/>
              <a:t>Design Considerations for IPv6</a:t>
            </a:r>
            <a:endParaRPr lang="en-US" sz="40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419100" y="3022092"/>
            <a:ext cx="8577072" cy="20238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Upon completion of this section, you should be able to:</a:t>
            </a:r>
          </a:p>
          <a:p>
            <a:r>
              <a:rPr lang="en-US" sz="1800" dirty="0"/>
              <a:t>Explain how to implement IPv6 address assignments in a business network</a:t>
            </a:r>
            <a:r>
              <a:rPr lang="en-US" sz="1800" dirty="0" smtClean="0"/>
              <a:t>.</a:t>
            </a:r>
          </a:p>
          <a:p>
            <a:pPr marL="0" indent="0">
              <a:buNone/>
            </a:pP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52073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IPv6 Global Unicast Address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10445" y="1473251"/>
            <a:ext cx="85081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35153"/>
                </a:solidFill>
                <a:latin typeface="CiscoSansTTLight"/>
              </a:rPr>
              <a:t>The IPv6 global unicast address normally consists of a /48 global routing prefix, a 16 bit subnet ID, and a 64 bit interface ID.</a:t>
            </a:r>
            <a:endParaRPr lang="en-US" dirty="0">
              <a:solidFill>
                <a:srgbClr val="435153"/>
              </a:solidFill>
            </a:endParaRPr>
          </a:p>
        </p:txBody>
      </p:sp>
      <p:pic>
        <p:nvPicPr>
          <p:cNvPr id="4" name="Picture 3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3" t="20576" r="37426" b="50288"/>
          <a:stretch/>
        </p:blipFill>
        <p:spPr>
          <a:xfrm>
            <a:off x="373896" y="2407354"/>
            <a:ext cx="8444667" cy="328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23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Subnetting Using the Subnet ID</a:t>
            </a:r>
          </a:p>
        </p:txBody>
      </p:sp>
      <p:pic>
        <p:nvPicPr>
          <p:cNvPr id="3" name="Picture 2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02" t="20741" r="48984" b="25267"/>
          <a:stretch/>
        </p:blipFill>
        <p:spPr>
          <a:xfrm>
            <a:off x="2325512" y="1289191"/>
            <a:ext cx="4492977" cy="502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31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IPv6 Subnet Allocation</a:t>
            </a:r>
          </a:p>
        </p:txBody>
      </p:sp>
      <p:pic>
        <p:nvPicPr>
          <p:cNvPr id="2" name="Picture 1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9" t="20741" r="45427" b="21317"/>
          <a:stretch/>
        </p:blipFill>
        <p:spPr>
          <a:xfrm>
            <a:off x="2184400" y="1340555"/>
            <a:ext cx="4775200" cy="470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15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IPv6 Subnet </a:t>
            </a:r>
            <a:r>
              <a:rPr lang="en-US" dirty="0" smtClean="0"/>
              <a:t>Allocation (cont.)</a:t>
            </a:r>
            <a:endParaRPr lang="en-US" dirty="0"/>
          </a:p>
        </p:txBody>
      </p:sp>
      <p:pic>
        <p:nvPicPr>
          <p:cNvPr id="3" name="Picture 2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0" t="32321" r="54040" b="37128"/>
          <a:stretch/>
        </p:blipFill>
        <p:spPr>
          <a:xfrm>
            <a:off x="1089378" y="1456992"/>
            <a:ext cx="6965245" cy="468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727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IPv6 Subnet </a:t>
            </a:r>
            <a:r>
              <a:rPr lang="en-US" dirty="0" smtClean="0"/>
              <a:t>Allocation (cont.)</a:t>
            </a:r>
            <a:endParaRPr lang="en-US" dirty="0"/>
          </a:p>
        </p:txBody>
      </p:sp>
      <p:pic>
        <p:nvPicPr>
          <p:cNvPr id="2" name="Picture 1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5" t="20740" r="37934" b="20823"/>
          <a:stretch/>
        </p:blipFill>
        <p:spPr>
          <a:xfrm>
            <a:off x="1497368" y="1425785"/>
            <a:ext cx="6149264" cy="479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50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IPv6 Subnet </a:t>
            </a:r>
            <a:r>
              <a:rPr lang="en-US" dirty="0" smtClean="0"/>
              <a:t>Allocation (cont.)</a:t>
            </a:r>
            <a:endParaRPr lang="en-US" dirty="0"/>
          </a:p>
        </p:txBody>
      </p:sp>
      <p:pic>
        <p:nvPicPr>
          <p:cNvPr id="3" name="Picture 2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7" t="20739" r="39839" b="29888"/>
          <a:stretch/>
        </p:blipFill>
        <p:spPr>
          <a:xfrm>
            <a:off x="1068482" y="1312333"/>
            <a:ext cx="7007036" cy="484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539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21393" y="2072640"/>
            <a:ext cx="8112125" cy="688368"/>
          </a:xfrm>
        </p:spPr>
        <p:txBody>
          <a:bodyPr/>
          <a:lstStyle/>
          <a:p>
            <a:r>
              <a:rPr lang="en-US" sz="4000" dirty="0" smtClean="0"/>
              <a:t>Section 8.4:</a:t>
            </a:r>
            <a:br>
              <a:rPr lang="en-US" sz="4000" dirty="0" smtClean="0"/>
            </a:br>
            <a:r>
              <a:rPr lang="en-US" sz="4000" dirty="0" smtClean="0"/>
              <a:t>Summary</a:t>
            </a:r>
            <a:endParaRPr lang="en-US" sz="40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419100" y="3012948"/>
            <a:ext cx="8577072" cy="26563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Chapter Objectives: </a:t>
            </a:r>
          </a:p>
          <a:p>
            <a:r>
              <a:rPr lang="en-US" sz="2000" dirty="0"/>
              <a:t>Implement an IPv4 addressing scheme to enable end-to-end connectivity in a small to medium-sized business network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Given a set of requirements, implement a VLSM addressing scheme to provide connectivity to end users in a small to medium-sized network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Explain design considerations for implementing IPv6 in a business network.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19864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VLSM</a:t>
            </a:r>
            <a:endParaRPr lang="en-US" dirty="0"/>
          </a:p>
        </p:txBody>
      </p:sp>
      <p:pic>
        <p:nvPicPr>
          <p:cNvPr id="2" name="Picture 1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2" t="22716" r="40160" b="33662"/>
          <a:stretch/>
        </p:blipFill>
        <p:spPr>
          <a:xfrm>
            <a:off x="1004712" y="1323755"/>
            <a:ext cx="7519424" cy="494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906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VLSM in Practice</a:t>
            </a:r>
          </a:p>
        </p:txBody>
      </p:sp>
      <p:pic>
        <p:nvPicPr>
          <p:cNvPr id="2" name="Picture 1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4" t="22222" r="36836" b="22634"/>
          <a:stretch/>
        </p:blipFill>
        <p:spPr>
          <a:xfrm>
            <a:off x="1248534" y="1222407"/>
            <a:ext cx="6646932" cy="513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22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VLSM in </a:t>
            </a:r>
            <a:r>
              <a:rPr lang="en-US" dirty="0" smtClean="0"/>
              <a:t>Practice (cont.)</a:t>
            </a:r>
            <a:endParaRPr lang="en-US" dirty="0"/>
          </a:p>
        </p:txBody>
      </p:sp>
      <p:pic>
        <p:nvPicPr>
          <p:cNvPr id="3" name="Picture 2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0" t="22387" r="39229" b="21810"/>
          <a:stretch/>
        </p:blipFill>
        <p:spPr>
          <a:xfrm>
            <a:off x="1601024" y="1379784"/>
            <a:ext cx="5941952" cy="486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05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VLSM in </a:t>
            </a:r>
            <a:r>
              <a:rPr lang="en-US" dirty="0" smtClean="0"/>
              <a:t>Practice (cont.)</a:t>
            </a:r>
            <a:endParaRPr lang="en-US" dirty="0"/>
          </a:p>
        </p:txBody>
      </p:sp>
      <p:pic>
        <p:nvPicPr>
          <p:cNvPr id="2" name="Picture 1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4" t="22552" r="38431" b="21975"/>
          <a:stretch/>
        </p:blipFill>
        <p:spPr>
          <a:xfrm>
            <a:off x="1507066" y="1419013"/>
            <a:ext cx="6129868" cy="489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87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VLSM in </a:t>
            </a:r>
            <a:r>
              <a:rPr lang="en-US" dirty="0" smtClean="0"/>
              <a:t>Practice (Cont.)</a:t>
            </a:r>
            <a:endParaRPr lang="en-US" dirty="0"/>
          </a:p>
        </p:txBody>
      </p:sp>
      <p:pic>
        <p:nvPicPr>
          <p:cNvPr id="3" name="Picture 2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9" t="22222" r="40692" b="22469"/>
          <a:stretch/>
        </p:blipFill>
        <p:spPr>
          <a:xfrm>
            <a:off x="1525835" y="1273128"/>
            <a:ext cx="6092331" cy="507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08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VLSM </a:t>
            </a:r>
            <a:r>
              <a:rPr lang="en-US" dirty="0" smtClean="0"/>
              <a:t>Chart</a:t>
            </a:r>
            <a:endParaRPr lang="en-US" dirty="0"/>
          </a:p>
        </p:txBody>
      </p:sp>
      <p:pic>
        <p:nvPicPr>
          <p:cNvPr id="2" name="Picture 1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5" t="21966" r="42553" b="21481"/>
          <a:stretch/>
        </p:blipFill>
        <p:spPr>
          <a:xfrm>
            <a:off x="1912488" y="1334347"/>
            <a:ext cx="5319025" cy="475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10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21393" y="2174124"/>
            <a:ext cx="8112125" cy="696192"/>
          </a:xfrm>
        </p:spPr>
        <p:txBody>
          <a:bodyPr/>
          <a:lstStyle/>
          <a:p>
            <a:r>
              <a:rPr lang="en-US" sz="4000" dirty="0" smtClean="0"/>
              <a:t>Section 8.2:</a:t>
            </a:r>
            <a:br>
              <a:rPr lang="en-US" sz="4000" dirty="0" smtClean="0"/>
            </a:br>
            <a:r>
              <a:rPr lang="en-US" sz="4000" dirty="0" smtClean="0"/>
              <a:t>Addressing Schemes</a:t>
            </a:r>
            <a:endParaRPr lang="en-US" sz="40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419100" y="3022092"/>
            <a:ext cx="8577072" cy="20238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Upon completion of this section, you should be able to:</a:t>
            </a:r>
          </a:p>
          <a:p>
            <a:r>
              <a:rPr lang="en-US" sz="1800" dirty="0"/>
              <a:t>Implement a VLSM addressing scheme.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891412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Address Planning</a:t>
            </a:r>
          </a:p>
        </p:txBody>
      </p:sp>
      <p:pic>
        <p:nvPicPr>
          <p:cNvPr id="3" name="Picture 2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7" t="20247" r="35775" b="25761"/>
          <a:stretch/>
        </p:blipFill>
        <p:spPr>
          <a:xfrm>
            <a:off x="1123244" y="1364825"/>
            <a:ext cx="6897512" cy="485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65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tAcad_White_PPT_Template 05Oct12">
  <a:themeElements>
    <a:clrScheme name="Cisco NetAcad">
      <a:dk1>
        <a:srgbClr val="2AA7DF"/>
      </a:dk1>
      <a:lt1>
        <a:srgbClr val="FFFFFF"/>
      </a:lt1>
      <a:dk2>
        <a:srgbClr val="6B308E"/>
      </a:dk2>
      <a:lt2>
        <a:srgbClr val="000000"/>
      </a:lt2>
      <a:accent1>
        <a:srgbClr val="00938E"/>
      </a:accent1>
      <a:accent2>
        <a:srgbClr val="3EB549"/>
      </a:accent2>
      <a:accent3>
        <a:srgbClr val="D81673"/>
      </a:accent3>
      <a:accent4>
        <a:srgbClr val="234493"/>
      </a:accent4>
      <a:accent5>
        <a:srgbClr val="ED2D28"/>
      </a:accent5>
      <a:accent6>
        <a:srgbClr val="F68B21"/>
      </a:accent6>
      <a:hlink>
        <a:srgbClr val="2AA7DF"/>
      </a:hlink>
      <a:folHlink>
        <a:srgbClr val="ACB2C2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NetAcad_White_PPT_Template 05Oct12</Template>
  <TotalTime>12624</TotalTime>
  <Words>383</Words>
  <Application>Microsoft Office PowerPoint</Application>
  <PresentationFormat>On-screen Show (4:3)</PresentationFormat>
  <Paragraphs>72</Paragraphs>
  <Slides>19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Ciscolight</vt:lpstr>
      <vt:lpstr>CiscoSansTTLight</vt:lpstr>
      <vt:lpstr>NetAcad_White_PPT_Template 05Oct12</vt:lpstr>
      <vt:lpstr>Variable Length Subnet Masks</vt:lpstr>
      <vt:lpstr>Basic VLSM</vt:lpstr>
      <vt:lpstr>VLSM in Practice</vt:lpstr>
      <vt:lpstr>VLSM in Practice (cont.)</vt:lpstr>
      <vt:lpstr>VLSM in Practice (cont.)</vt:lpstr>
      <vt:lpstr>VLSM in Practice (Cont.)</vt:lpstr>
      <vt:lpstr>VLSM Chart</vt:lpstr>
      <vt:lpstr>Section 8.2: Addressing Schemes</vt:lpstr>
      <vt:lpstr>Network Address Planning</vt:lpstr>
      <vt:lpstr>Planning to Address the Network</vt:lpstr>
      <vt:lpstr>Assigning Addresses to Devices</vt:lpstr>
      <vt:lpstr>Section 8.3: Design Considerations for IPv6</vt:lpstr>
      <vt:lpstr>The IPv6 Global Unicast Address</vt:lpstr>
      <vt:lpstr>Subnetting Using the Subnet ID</vt:lpstr>
      <vt:lpstr>IPv6 Subnet Allocation</vt:lpstr>
      <vt:lpstr>IPv6 Subnet Allocation (cont.)</vt:lpstr>
      <vt:lpstr>IPv6 Subnet Allocation (cont.)</vt:lpstr>
      <vt:lpstr>IPv6 Subnet Allocation (cont.)</vt:lpstr>
      <vt:lpstr>Section 8.4: Summary</vt:lpstr>
    </vt:vector>
  </TitlesOfParts>
  <Company>Cisco Systems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Real, Relevant,  Surprising and Fresh: Cisco Brand</dc:title>
  <dc:creator>Melissa Gabriel</dc:creator>
  <cp:lastModifiedBy>TDA</cp:lastModifiedBy>
  <cp:revision>373</cp:revision>
  <dcterms:created xsi:type="dcterms:W3CDTF">2012-10-09T16:58:47Z</dcterms:created>
  <dcterms:modified xsi:type="dcterms:W3CDTF">2016-03-03T08:05:37Z</dcterms:modified>
</cp:coreProperties>
</file>